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6" r:id="rId4"/>
    <p:sldId id="267" r:id="rId5"/>
    <p:sldId id="269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E191A7-E228-4785-847E-A8BD327B3317}" v="11" dt="2020-06-25T07:57:59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06936-DA4E-4D25-B7CD-31B2ED37FEB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CBD27-CF27-4024-B1B5-136953EAD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08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4F2F-26BD-4099-885C-3FDD1F67324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16AC-ABBF-4ABE-91CF-671DDEA2F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27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4F2F-26BD-4099-885C-3FDD1F67324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16AC-ABBF-4ABE-91CF-671DDEA2F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12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4F2F-26BD-4099-885C-3FDD1F67324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16AC-ABBF-4ABE-91CF-671DDEA2F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59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4F2F-26BD-4099-885C-3FDD1F67324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16AC-ABBF-4ABE-91CF-671DDEA2F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5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4F2F-26BD-4099-885C-3FDD1F67324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16AC-ABBF-4ABE-91CF-671DDEA2F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73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4F2F-26BD-4099-885C-3FDD1F67324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16AC-ABBF-4ABE-91CF-671DDEA2F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0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4F2F-26BD-4099-885C-3FDD1F67324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16AC-ABBF-4ABE-91CF-671DDEA2F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94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4F2F-26BD-4099-885C-3FDD1F67324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16AC-ABBF-4ABE-91CF-671DDEA2F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73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4F2F-26BD-4099-885C-3FDD1F67324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16AC-ABBF-4ABE-91CF-671DDEA2F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26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4F2F-26BD-4099-885C-3FDD1F67324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16AC-ABBF-4ABE-91CF-671DDEA2F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4F2F-26BD-4099-885C-3FDD1F67324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16AC-ABBF-4ABE-91CF-671DDEA2F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30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B4F2F-26BD-4099-885C-3FDD1F67324A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C16AC-ABBF-4ABE-91CF-671DDEA2F8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57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15FEAE7C-19E2-46F2-B206-B2F55D9CF825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885301"/>
            <a:ext cx="12192000" cy="1602437"/>
          </a:xfrm>
          <a:prstGeom prst="rect">
            <a:avLst/>
          </a:prstGeom>
          <a:solidFill>
            <a:srgbClr val="7EB436">
              <a:alpha val="84000"/>
            </a:srgbClr>
          </a:solidFill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 sz="2800" b="1" dirty="0">
              <a:solidFill>
                <a:schemeClr val="bg1"/>
              </a:solidFill>
            </a:endParaRPr>
          </a:p>
          <a:p>
            <a:endParaRPr lang="en-GB" altLang="en-US" sz="30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6555" y="1100138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LGBT+ Homicides &amp; DHRs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Peter Kelley – DVA Service Lead for Galop</a:t>
            </a:r>
          </a:p>
        </p:txBody>
      </p:sp>
      <p:pic>
        <p:nvPicPr>
          <p:cNvPr id="1026" name="Picture 6" descr="C:\Users\Michael\AppData\Local\Microsoft\Windows\INetCache\Content.Word\Galop - full logo LOW RES JPG.JPG">
            <a:extLst>
              <a:ext uri="{FF2B5EF4-FFF2-40B4-BE49-F238E27FC236}">
                <a16:creationId xmlns:a16="http://schemas.microsoft.com/office/drawing/2014/main" id="{8926C95B-1731-411F-A593-D6A0E54E2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290" y="5628121"/>
            <a:ext cx="18288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52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DHRs were identified as involving LGBT+ victim/perpetrator, so unable to draw significant conclusions and may need to look wider. </a:t>
            </a:r>
          </a:p>
          <a:p>
            <a:r>
              <a:rPr lang="en-GB" dirty="0"/>
              <a:t>Unable to identify patterns or learning through a lens of LGBT+ identity alone, though it is always a factor</a:t>
            </a:r>
          </a:p>
          <a:p>
            <a:r>
              <a:rPr lang="en-GB" dirty="0"/>
              <a:t>LGBT+ not necessarily homogenous group/intersectionality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6" descr="C:\Users\Michael\AppData\Local\Microsoft\Windows\INetCache\Content.Word\Galop - full logo LOW RES JPG.JPG">
            <a:extLst>
              <a:ext uri="{FF2B5EF4-FFF2-40B4-BE49-F238E27FC236}">
                <a16:creationId xmlns:a16="http://schemas.microsoft.com/office/drawing/2014/main" id="{4E7015AD-D62F-44B8-9517-E819ACF04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290" y="5628121"/>
            <a:ext cx="18288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DA29A594-DBD4-476D-8D29-D296CF810C9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12192000" cy="1052513"/>
          </a:xfrm>
          <a:prstGeom prst="rect">
            <a:avLst/>
          </a:prstGeom>
          <a:solidFill>
            <a:srgbClr val="7EB436">
              <a:alpha val="84000"/>
            </a:srgbClr>
          </a:solidFill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 sz="2800" b="1" dirty="0">
              <a:solidFill>
                <a:schemeClr val="bg1"/>
              </a:solidFill>
            </a:endParaRPr>
          </a:p>
          <a:p>
            <a:r>
              <a:rPr lang="en-GB" alt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DHRs and LGBT+ Victims &amp; Perpetrators</a:t>
            </a:r>
          </a:p>
          <a:p>
            <a:endParaRPr lang="en-GB" alt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07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Challenges in identifying suspicious deaths and potential DHRs, so need to be digging deeper into suspicious deaths, suicides, deaths involving substance misuse</a:t>
            </a:r>
          </a:p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Homicides of gay/bi men and trans+ women – most would not qualify for DHR but possible to learn from these deaths, including identifying risks</a:t>
            </a:r>
          </a:p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Some cases don’t appear to meet the threshold for DHRs – it’s important to review these and look at alternatives, e.g. serious case reviews</a:t>
            </a:r>
          </a:p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Would be helpful to have national review to identify larger number of cases</a:t>
            </a:r>
          </a:p>
        </p:txBody>
      </p:sp>
      <p:pic>
        <p:nvPicPr>
          <p:cNvPr id="4" name="Picture 6" descr="C:\Users\Michael\AppData\Local\Microsoft\Windows\INetCache\Content.Word\Galop - full logo LOW RES JPG.JPG">
            <a:extLst>
              <a:ext uri="{FF2B5EF4-FFF2-40B4-BE49-F238E27FC236}">
                <a16:creationId xmlns:a16="http://schemas.microsoft.com/office/drawing/2014/main" id="{4E7015AD-D62F-44B8-9517-E819ACF04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290" y="5628121"/>
            <a:ext cx="18288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DA29A594-DBD4-476D-8D29-D296CF810C9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12192000" cy="1052513"/>
          </a:xfrm>
          <a:prstGeom prst="rect">
            <a:avLst/>
          </a:prstGeom>
          <a:solidFill>
            <a:srgbClr val="7EB436">
              <a:alpha val="84000"/>
            </a:srgbClr>
          </a:solidFill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 sz="2800" b="1" dirty="0">
              <a:solidFill>
                <a:schemeClr val="bg1"/>
              </a:solidFill>
            </a:endParaRPr>
          </a:p>
          <a:p>
            <a:r>
              <a:rPr lang="en-GB" alt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Homicides of LGBT+ People</a:t>
            </a:r>
          </a:p>
          <a:p>
            <a:endParaRPr lang="en-GB" alt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717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Professional curiosity to identify DVA experienced by LGBT+ people</a:t>
            </a:r>
          </a:p>
          <a:p>
            <a:r>
              <a:rPr lang="en-GB" dirty="0"/>
              <a:t>Gender identity and sexuality should always be taken into consideration </a:t>
            </a:r>
          </a:p>
          <a:p>
            <a:r>
              <a:rPr lang="en-GB" dirty="0"/>
              <a:t>The impact of secrecy and silence - ‘don’t ask/don’t tell/don’t acknowledge’ = opportunities lost</a:t>
            </a:r>
          </a:p>
          <a:p>
            <a:r>
              <a:rPr lang="en-GB" dirty="0"/>
              <a:t>Monitoring &amp; asking about sexuality/gender identity - looking at language used to describe relationships for example</a:t>
            </a: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6" descr="C:\Users\Michael\AppData\Local\Microsoft\Windows\INetCache\Content.Word\Galop - full logo LOW RES JPG.JPG">
            <a:extLst>
              <a:ext uri="{FF2B5EF4-FFF2-40B4-BE49-F238E27FC236}">
                <a16:creationId xmlns:a16="http://schemas.microsoft.com/office/drawing/2014/main" id="{4E7015AD-D62F-44B8-9517-E819ACF04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290" y="5628121"/>
            <a:ext cx="18288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DA29A594-DBD4-476D-8D29-D296CF810C9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12192000" cy="1052513"/>
          </a:xfrm>
          <a:prstGeom prst="rect">
            <a:avLst/>
          </a:prstGeom>
          <a:solidFill>
            <a:srgbClr val="7EB436">
              <a:alpha val="84000"/>
            </a:srgbClr>
          </a:solidFill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 sz="2800" b="1" dirty="0">
              <a:solidFill>
                <a:schemeClr val="bg1"/>
              </a:solidFill>
            </a:endParaRPr>
          </a:p>
          <a:p>
            <a:r>
              <a:rPr lang="en-GB" alt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Some key considerations in DHRs?</a:t>
            </a:r>
          </a:p>
          <a:p>
            <a:r>
              <a:rPr lang="en-GB" altLang="en-US" sz="30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002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what degree was consideration given to sexuality/gender identity?</a:t>
            </a:r>
          </a:p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Important to have a Chair/Panel is able to explore these questions, e.g. with some experience of that community (more noticeable in one DHR than the other)</a:t>
            </a:r>
          </a:p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Challenges for LGBT+ organisations to input to DHRs </a:t>
            </a:r>
          </a:p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 about findings being followed up/accountability</a:t>
            </a: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6" descr="C:\Users\Michael\AppData\Local\Microsoft\Windows\INetCache\Content.Word\Galop - full logo LOW RES JPG.JPG">
            <a:extLst>
              <a:ext uri="{FF2B5EF4-FFF2-40B4-BE49-F238E27FC236}">
                <a16:creationId xmlns:a16="http://schemas.microsoft.com/office/drawing/2014/main" id="{4E7015AD-D62F-44B8-9517-E819ACF04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290" y="5628121"/>
            <a:ext cx="18288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DA29A594-DBD4-476D-8D29-D296CF810C9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12192000" cy="1052513"/>
          </a:xfrm>
          <a:prstGeom prst="rect">
            <a:avLst/>
          </a:prstGeom>
          <a:solidFill>
            <a:srgbClr val="7EB436">
              <a:alpha val="84000"/>
            </a:srgbClr>
          </a:solidFill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 sz="2800" b="1" dirty="0">
              <a:solidFill>
                <a:schemeClr val="bg1"/>
              </a:solidFill>
            </a:endParaRPr>
          </a:p>
          <a:p>
            <a:r>
              <a:rPr lang="en-GB" alt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DHR Process</a:t>
            </a:r>
          </a:p>
          <a:p>
            <a:endParaRPr lang="en-GB" alt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052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Low numbers of LGBT+ cases reaching MARAC, despite LGBT+ cases being as likely to be high risk</a:t>
            </a:r>
          </a:p>
          <a:p>
            <a:r>
              <a:rPr lang="en-GB" dirty="0"/>
              <a:t>Continued challenges in awareness understanding that LGBT+ may be victims/survivors and perpetrators of DVA </a:t>
            </a:r>
          </a:p>
          <a:p>
            <a:r>
              <a:rPr lang="en-GB" dirty="0"/>
              <a:t>Accessing services – where did/would the victim &amp; perpetrator have gone for help, when there continue to be barriers?</a:t>
            </a:r>
          </a:p>
          <a:p>
            <a:r>
              <a:rPr lang="en-GB" dirty="0"/>
              <a:t> Where do LGBT+ people sit within a coordinated community response to DVA, including commissioning, strategic planning and service delivery?</a:t>
            </a: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6" descr="C:\Users\Michael\AppData\Local\Microsoft\Windows\INetCache\Content.Word\Galop - full logo LOW RES JPG.JPG">
            <a:extLst>
              <a:ext uri="{FF2B5EF4-FFF2-40B4-BE49-F238E27FC236}">
                <a16:creationId xmlns:a16="http://schemas.microsoft.com/office/drawing/2014/main" id="{4E7015AD-D62F-44B8-9517-E819ACF04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290" y="5628121"/>
            <a:ext cx="18288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DA29A594-DBD4-476D-8D29-D296CF810C9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12192000" cy="1052513"/>
          </a:xfrm>
          <a:prstGeom prst="rect">
            <a:avLst/>
          </a:prstGeom>
          <a:solidFill>
            <a:srgbClr val="7EB436">
              <a:alpha val="84000"/>
            </a:srgbClr>
          </a:solidFill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800" b="1" dirty="0">
                <a:solidFill>
                  <a:schemeClr val="bg1"/>
                </a:solidFill>
              </a:rPr>
              <a:t>Coordinated Community Response</a:t>
            </a:r>
            <a:endParaRPr lang="en-GB" alt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156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390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Office Theme</vt:lpstr>
      <vt:lpstr>LGBT+ Homicides &amp; DHRs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Covid on LGBT+</dc:title>
  <dc:creator>Peter Kelley</dc:creator>
  <cp:lastModifiedBy>Helena Canavan</cp:lastModifiedBy>
  <cp:revision>24</cp:revision>
  <dcterms:created xsi:type="dcterms:W3CDTF">2020-06-24T10:59:01Z</dcterms:created>
  <dcterms:modified xsi:type="dcterms:W3CDTF">2020-09-21T14:07:54Z</dcterms:modified>
</cp:coreProperties>
</file>